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24"/>
  </p:notesMasterIdLst>
  <p:handoutMasterIdLst>
    <p:handoutMasterId r:id="rId25"/>
  </p:handoutMasterIdLst>
  <p:sldIdLst>
    <p:sldId id="429" r:id="rId2"/>
    <p:sldId id="478" r:id="rId3"/>
    <p:sldId id="320" r:id="rId4"/>
    <p:sldId id="489" r:id="rId5"/>
    <p:sldId id="487" r:id="rId6"/>
    <p:sldId id="472" r:id="rId7"/>
    <p:sldId id="473" r:id="rId8"/>
    <p:sldId id="502" r:id="rId9"/>
    <p:sldId id="490" r:id="rId10"/>
    <p:sldId id="474" r:id="rId11"/>
    <p:sldId id="475" r:id="rId12"/>
    <p:sldId id="515" r:id="rId13"/>
    <p:sldId id="514" r:id="rId14"/>
    <p:sldId id="476" r:id="rId15"/>
    <p:sldId id="479" r:id="rId16"/>
    <p:sldId id="513" r:id="rId17"/>
    <p:sldId id="492" r:id="rId18"/>
    <p:sldId id="477" r:id="rId19"/>
    <p:sldId id="480" r:id="rId20"/>
    <p:sldId id="508" r:id="rId21"/>
    <p:sldId id="497" r:id="rId22"/>
    <p:sldId id="471" r:id="rId23"/>
  </p:sldIdLst>
  <p:sldSz cx="10287000" cy="6858000" type="35mm"/>
  <p:notesSz cx="6985000" cy="9282113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05B859E-B187-44D8-8E21-229093C9BE1E}">
          <p14:sldIdLst>
            <p14:sldId id="429"/>
            <p14:sldId id="478"/>
            <p14:sldId id="320"/>
            <p14:sldId id="489"/>
            <p14:sldId id="487"/>
            <p14:sldId id="472"/>
            <p14:sldId id="473"/>
            <p14:sldId id="502"/>
            <p14:sldId id="490"/>
            <p14:sldId id="474"/>
            <p14:sldId id="475"/>
            <p14:sldId id="515"/>
            <p14:sldId id="514"/>
            <p14:sldId id="476"/>
            <p14:sldId id="479"/>
            <p14:sldId id="513"/>
            <p14:sldId id="492"/>
            <p14:sldId id="477"/>
            <p14:sldId id="480"/>
            <p14:sldId id="508"/>
            <p14:sldId id="497"/>
            <p14:sldId id="471"/>
          </p14:sldIdLst>
        </p14:section>
        <p14:section name="Abschnitt ohne Titel" id="{FA13B331-4F0A-4FE4-BE39-2375F3ED494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3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B2B2B2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28" y="82"/>
      </p:cViewPr>
      <p:guideLst>
        <p:guide orient="horz" pos="2160"/>
        <p:guide pos="32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notesViewPr>
    <p:cSldViewPr>
      <p:cViewPr varScale="1">
        <p:scale>
          <a:sx n="42" d="100"/>
          <a:sy n="42" d="100"/>
        </p:scale>
        <p:origin x="-1434" y="-102"/>
      </p:cViewPr>
      <p:guideLst>
        <p:guide orient="horz" pos="2923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Steven C. Hayes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Human Suffering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E9176DC-DB3D-4055-B21D-A4CA18C15B0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33323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*</a:t>
            </a:r>
            <a:endParaRPr lang="en-US" alt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07/16/96</a:t>
            </a:r>
            <a:endParaRPr lang="en-US" altLang="en-US" sz="1200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82650" y="696913"/>
            <a:ext cx="5219700" cy="3479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4" tIns="46798" rIns="9359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*</a:t>
            </a:r>
            <a:endParaRPr lang="en-US" alt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##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696831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000" smtClean="0"/>
              <a:t>*</a:t>
            </a:r>
            <a:endParaRPr lang="en-US" altLang="de-DE" sz="1200" i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000" smtClean="0"/>
              <a:t>07/16/96</a:t>
            </a:r>
            <a:endParaRPr lang="en-US" altLang="de-DE" sz="1200" i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000" smtClean="0"/>
              <a:t>*</a:t>
            </a:r>
            <a:endParaRPr lang="en-US" altLang="de-DE" sz="1200" i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000" smtClean="0"/>
              <a:t>##</a:t>
            </a:r>
            <a:endParaRPr lang="en-US" altLang="de-DE" sz="1200" i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20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*</a:t>
            </a:r>
            <a:endParaRPr lang="en-US" altLang="en-US" sz="120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07/16/96</a:t>
            </a:r>
            <a:endParaRPr lang="en-US" altLang="en-US" sz="12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*</a:t>
            </a:r>
            <a:endParaRPr lang="en-US" altLang="en-US" sz="12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##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5151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16804" y="8566"/>
            <a:ext cx="10287000" cy="6858000"/>
            <a:chOff x="0" y="0"/>
            <a:chExt cx="5760" cy="4320"/>
          </a:xfrm>
        </p:grpSpPr>
        <p:sp>
          <p:nvSpPr>
            <p:cNvPr id="11" name="Rectangle 1028"/>
            <p:cNvSpPr>
              <a:spLocks noChangeArrowheads="1"/>
            </p:cNvSpPr>
            <p:nvPr/>
          </p:nvSpPr>
          <p:spPr bwMode="white">
            <a:xfrm>
              <a:off x="0" y="0"/>
              <a:ext cx="5760" cy="16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  <p:sp>
          <p:nvSpPr>
            <p:cNvPr id="12" name="Rectangle 1029"/>
            <p:cNvSpPr>
              <a:spLocks noChangeArrowheads="1"/>
            </p:cNvSpPr>
            <p:nvPr/>
          </p:nvSpPr>
          <p:spPr bwMode="white">
            <a:xfrm>
              <a:off x="0" y="1600"/>
              <a:ext cx="5760" cy="27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</p:grpSp>
      <p:grpSp>
        <p:nvGrpSpPr>
          <p:cNvPr id="7" name="Group 1031"/>
          <p:cNvGrpSpPr>
            <a:grpSpLocks/>
          </p:cNvGrpSpPr>
          <p:nvPr/>
        </p:nvGrpSpPr>
        <p:grpSpPr bwMode="auto">
          <a:xfrm>
            <a:off x="1174092" y="38953"/>
            <a:ext cx="173236" cy="5735638"/>
            <a:chOff x="226" y="0"/>
            <a:chExt cx="80" cy="3613"/>
          </a:xfrm>
        </p:grpSpPr>
        <p:sp>
          <p:nvSpPr>
            <p:cNvPr id="9" name="Rectangle 1032"/>
            <p:cNvSpPr>
              <a:spLocks noChangeArrowheads="1"/>
            </p:cNvSpPr>
            <p:nvPr/>
          </p:nvSpPr>
          <p:spPr bwMode="ltGray">
            <a:xfrm>
              <a:off x="226" y="0"/>
              <a:ext cx="80" cy="85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  <p:sp>
          <p:nvSpPr>
            <p:cNvPr id="10" name="Rectangle 1033"/>
            <p:cNvSpPr>
              <a:spLocks noChangeArrowheads="1"/>
            </p:cNvSpPr>
            <p:nvPr/>
          </p:nvSpPr>
          <p:spPr bwMode="ltGray">
            <a:xfrm>
              <a:off x="226" y="840"/>
              <a:ext cx="80" cy="27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</p:grpSp>
      <p:sp>
        <p:nvSpPr>
          <p:cNvPr id="8" name="Rectangle 1034"/>
          <p:cNvSpPr>
            <a:spLocks noChangeArrowheads="1"/>
          </p:cNvSpPr>
          <p:nvPr/>
        </p:nvSpPr>
        <p:spPr bwMode="ltGray">
          <a:xfrm>
            <a:off x="16804" y="2477353"/>
            <a:ext cx="7668816" cy="254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GB" altLang="de-DE" smtClean="0"/>
          </a:p>
        </p:txBody>
      </p:sp>
      <p:sp>
        <p:nvSpPr>
          <p:cNvPr id="49163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27379" y="1526515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9164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27379" y="4312577"/>
            <a:ext cx="72009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5071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95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15288" y="609600"/>
            <a:ext cx="218598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73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207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57325" y="1981200"/>
            <a:ext cx="4295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905500" y="1981200"/>
            <a:ext cx="4295775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7979256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57325" y="1981200"/>
            <a:ext cx="4295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905500" y="1981200"/>
            <a:ext cx="4295775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77705866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57325" y="609600"/>
            <a:ext cx="87439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905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517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5456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73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001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971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53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85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933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2238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3"/>
          <p:cNvGrpSpPr>
            <a:grpSpLocks/>
          </p:cNvGrpSpPr>
          <p:nvPr/>
        </p:nvGrpSpPr>
        <p:grpSpPr bwMode="auto">
          <a:xfrm>
            <a:off x="10385" y="0"/>
            <a:ext cx="10287000" cy="6858000"/>
            <a:chOff x="0" y="0"/>
            <a:chExt cx="5760" cy="4320"/>
          </a:xfrm>
        </p:grpSpPr>
        <p:sp>
          <p:nvSpPr>
            <p:cNvPr id="1036" name="Rectangle 4"/>
            <p:cNvSpPr>
              <a:spLocks noChangeArrowheads="1"/>
            </p:cNvSpPr>
            <p:nvPr/>
          </p:nvSpPr>
          <p:spPr bwMode="white">
            <a:xfrm>
              <a:off x="0" y="0"/>
              <a:ext cx="5760" cy="38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  <p:sp>
          <p:nvSpPr>
            <p:cNvPr id="1037" name="Rectangle 5"/>
            <p:cNvSpPr>
              <a:spLocks noChangeArrowheads="1"/>
            </p:cNvSpPr>
            <p:nvPr/>
          </p:nvSpPr>
          <p:spPr bwMode="white">
            <a:xfrm>
              <a:off x="0" y="384"/>
              <a:ext cx="5760" cy="39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90972" y="10923"/>
            <a:ext cx="142875" cy="5735638"/>
            <a:chOff x="226" y="0"/>
            <a:chExt cx="80" cy="3613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ltGray">
            <a:xfrm>
              <a:off x="226" y="0"/>
              <a:ext cx="80" cy="85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ltGray">
            <a:xfrm>
              <a:off x="226" y="840"/>
              <a:ext cx="80" cy="27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GB" altLang="de-DE" smtClean="0"/>
            </a:p>
          </p:txBody>
        </p:sp>
      </p:grpSp>
      <p:sp>
        <p:nvSpPr>
          <p:cNvPr id="1033" name="Rectangle 11"/>
          <p:cNvSpPr>
            <a:spLocks noChangeArrowheads="1"/>
          </p:cNvSpPr>
          <p:nvPr/>
        </p:nvSpPr>
        <p:spPr bwMode="ltGray">
          <a:xfrm>
            <a:off x="0" y="739503"/>
            <a:ext cx="2977158" cy="127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GB" altLang="de-DE" smtClean="0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573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73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8950" y="981075"/>
            <a:ext cx="8134350" cy="865188"/>
          </a:xfrm>
          <a:noFill/>
        </p:spPr>
        <p:txBody>
          <a:bodyPr lIns="92075" tIns="46038" rIns="92075" bIns="46038" anchor="b"/>
          <a:lstStyle/>
          <a:p>
            <a:pPr algn="ctr"/>
            <a:r>
              <a:rPr lang="en-US" altLang="de-DE" sz="54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ACT Loops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4713" y="3789363"/>
            <a:ext cx="6400800" cy="1447800"/>
          </a:xfrm>
          <a:noFill/>
        </p:spPr>
        <p:txBody>
          <a:bodyPr lIns="92075" tIns="46038" rIns="92075" bIns="46038"/>
          <a:lstStyle/>
          <a:p>
            <a:pPr algn="r"/>
            <a:r>
              <a:rPr lang="en-US" altLang="de-DE" smtClean="0">
                <a:ea typeface="ＭＳ Ｐゴシック" panose="020B0600070205080204" pitchFamily="34" charset="-128"/>
              </a:rPr>
              <a:t>Mark Webster</a:t>
            </a:r>
          </a:p>
          <a:p>
            <a:pPr algn="r"/>
            <a:r>
              <a:rPr lang="en-US" altLang="de-DE" sz="2400" smtClean="0">
                <a:ea typeface="ＭＳ Ｐゴシック" panose="020B0600070205080204" pitchFamily="34" charset="-128"/>
              </a:rPr>
              <a:t>Psychotherapist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0" grpId="0" autoUpdateAnimBg="0"/>
      <p:bldP spid="44237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Abnormal Thinking?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Functional Contextualism (AFC)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Longer Term View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Focus on Your Life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dirty="0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Scientific Construct</a:t>
            </a:r>
            <a:endParaRPr lang="en-US" altLang="de-DE" b="1" dirty="0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Experiential Avoidance (EA)</a:t>
            </a:r>
          </a:p>
          <a:p>
            <a:pPr>
              <a:lnSpc>
                <a:spcPct val="80000"/>
              </a:lnSpc>
            </a:pPr>
            <a:endParaRPr lang="en-US" altLang="de-DE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de-DE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99084" y="2492896"/>
            <a:ext cx="8743950" cy="41148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„</a:t>
            </a:r>
            <a:r>
              <a:rPr lang="en-US" dirty="0" smtClean="0"/>
              <a:t>attempting </a:t>
            </a:r>
            <a:r>
              <a:rPr lang="en-US" dirty="0"/>
              <a:t>to change or get rid of unwanted thoughts, emotions and physical sensations, </a:t>
            </a:r>
            <a:r>
              <a:rPr lang="en-US" b="1" i="1" dirty="0"/>
              <a:t>even when to do so causes further suffering (harm</a:t>
            </a:r>
            <a:r>
              <a:rPr lang="en-US" b="1" i="1" dirty="0" smtClean="0"/>
              <a:t>)”</a:t>
            </a:r>
            <a:endParaRPr lang="de-DE" dirty="0"/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402294" y="692696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Garamond" pitchFamily="18" charset="0"/>
              </a:defRPr>
            </a:lvl9pPr>
          </a:lstStyle>
          <a:p>
            <a:r>
              <a:rPr lang="en-US" altLang="de-DE" sz="4800" b="1" kern="0" dirty="0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de-DE" sz="4800" b="1" kern="0" dirty="0" err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Experiental</a:t>
            </a:r>
            <a:r>
              <a:rPr lang="en-US" altLang="de-DE" sz="4800" b="1" kern="0" dirty="0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Avoidance</a:t>
            </a:r>
            <a:endParaRPr lang="en-US" altLang="de-DE" b="1" kern="0" dirty="0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506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Scientific Construct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Experiential Avoidance (EA)</a:t>
            </a:r>
          </a:p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Suffering beyond Disorders</a:t>
            </a:r>
          </a:p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Applied Behavioral Principles</a:t>
            </a:r>
          </a:p>
          <a:p>
            <a:pPr>
              <a:lnSpc>
                <a:spcPct val="80000"/>
              </a:lnSpc>
            </a:pPr>
            <a:endParaRPr lang="en-US" altLang="de-DE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377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Engine of the Epidemic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Evolution</a:t>
            </a:r>
          </a:p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Reinforcement</a:t>
            </a:r>
          </a:p>
          <a:p>
            <a:pPr>
              <a:lnSpc>
                <a:spcPct val="80000"/>
              </a:lnSpc>
            </a:pPr>
            <a:r>
              <a:rPr lang="en-US" altLang="de-DE" dirty="0" smtClean="0">
                <a:ea typeface="ＭＳ Ｐゴシック" panose="020B0600070205080204" pitchFamily="34" charset="-128"/>
              </a:rPr>
              <a:t>Western Culture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It’s a Paradox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Remove the ‘C’ Word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Add Historical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7567980" y="1362717"/>
            <a:ext cx="2589695" cy="2149430"/>
            <a:chOff x="6594475" y="2963354"/>
            <a:chExt cx="1793863" cy="1550242"/>
          </a:xfrm>
        </p:grpSpPr>
        <p:sp>
          <p:nvSpPr>
            <p:cNvPr id="5" name="Freihandform 4"/>
            <p:cNvSpPr/>
            <p:nvPr/>
          </p:nvSpPr>
          <p:spPr>
            <a:xfrm rot="1862100">
              <a:off x="6594475" y="2963354"/>
              <a:ext cx="289486" cy="511867"/>
            </a:xfrm>
            <a:custGeom>
              <a:avLst/>
              <a:gdLst>
                <a:gd name="connsiteX0" fmla="*/ 0 w 289486"/>
                <a:gd name="connsiteY0" fmla="*/ 102373 h 511867"/>
                <a:gd name="connsiteX1" fmla="*/ 144743 w 289486"/>
                <a:gd name="connsiteY1" fmla="*/ 102373 h 511867"/>
                <a:gd name="connsiteX2" fmla="*/ 144743 w 289486"/>
                <a:gd name="connsiteY2" fmla="*/ 0 h 511867"/>
                <a:gd name="connsiteX3" fmla="*/ 289486 w 289486"/>
                <a:gd name="connsiteY3" fmla="*/ 255934 h 511867"/>
                <a:gd name="connsiteX4" fmla="*/ 144743 w 289486"/>
                <a:gd name="connsiteY4" fmla="*/ 511867 h 511867"/>
                <a:gd name="connsiteX5" fmla="*/ 144743 w 289486"/>
                <a:gd name="connsiteY5" fmla="*/ 409494 h 511867"/>
                <a:gd name="connsiteX6" fmla="*/ 0 w 289486"/>
                <a:gd name="connsiteY6" fmla="*/ 409494 h 511867"/>
                <a:gd name="connsiteX7" fmla="*/ 0 w 289486"/>
                <a:gd name="connsiteY7" fmla="*/ 102373 h 51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486" h="511867">
                  <a:moveTo>
                    <a:pt x="0" y="102373"/>
                  </a:moveTo>
                  <a:lnTo>
                    <a:pt x="144743" y="102373"/>
                  </a:lnTo>
                  <a:lnTo>
                    <a:pt x="144743" y="0"/>
                  </a:lnTo>
                  <a:lnTo>
                    <a:pt x="289486" y="255934"/>
                  </a:lnTo>
                  <a:lnTo>
                    <a:pt x="144743" y="511867"/>
                  </a:lnTo>
                  <a:lnTo>
                    <a:pt x="144743" y="409494"/>
                  </a:lnTo>
                  <a:lnTo>
                    <a:pt x="0" y="409494"/>
                  </a:lnTo>
                  <a:lnTo>
                    <a:pt x="0" y="10237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73" rIns="86845" bIns="10237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kern="120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6871693" y="2996951"/>
              <a:ext cx="1516645" cy="1516645"/>
            </a:xfrm>
            <a:custGeom>
              <a:avLst/>
              <a:gdLst>
                <a:gd name="connsiteX0" fmla="*/ 0 w 1516645"/>
                <a:gd name="connsiteY0" fmla="*/ 758323 h 1516645"/>
                <a:gd name="connsiteX1" fmla="*/ 758323 w 1516645"/>
                <a:gd name="connsiteY1" fmla="*/ 0 h 1516645"/>
                <a:gd name="connsiteX2" fmla="*/ 1516646 w 1516645"/>
                <a:gd name="connsiteY2" fmla="*/ 758323 h 1516645"/>
                <a:gd name="connsiteX3" fmla="*/ 758323 w 1516645"/>
                <a:gd name="connsiteY3" fmla="*/ 1516646 h 1516645"/>
                <a:gd name="connsiteX4" fmla="*/ 0 w 1516645"/>
                <a:gd name="connsiteY4" fmla="*/ 758323 h 151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645" h="1516645">
                  <a:moveTo>
                    <a:pt x="0" y="758323"/>
                  </a:moveTo>
                  <a:cubicBezTo>
                    <a:pt x="0" y="339513"/>
                    <a:pt x="339513" y="0"/>
                    <a:pt x="758323" y="0"/>
                  </a:cubicBezTo>
                  <a:cubicBezTo>
                    <a:pt x="1177133" y="0"/>
                    <a:pt x="1516646" y="339513"/>
                    <a:pt x="1516646" y="758323"/>
                  </a:cubicBezTo>
                  <a:cubicBezTo>
                    <a:pt x="1516646" y="1177133"/>
                    <a:pt x="1177133" y="1516646"/>
                    <a:pt x="758323" y="1516646"/>
                  </a:cubicBezTo>
                  <a:cubicBezTo>
                    <a:pt x="339513" y="1516646"/>
                    <a:pt x="0" y="1177133"/>
                    <a:pt x="0" y="75832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698" tIns="243698" rIns="243698" bIns="24369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kern="1200" dirty="0" smtClean="0"/>
                <a:t> </a:t>
              </a:r>
              <a:r>
                <a:rPr lang="de-DE" dirty="0" err="1"/>
                <a:t>D</a:t>
              </a:r>
              <a:r>
                <a:rPr lang="de-DE" kern="1200" dirty="0" err="1" smtClean="0"/>
                <a:t>on‘t</a:t>
              </a:r>
              <a:r>
                <a:rPr lang="de-DE" kern="1200" dirty="0" smtClean="0"/>
                <a:t> </a:t>
              </a:r>
              <a:r>
                <a:rPr lang="de-DE" kern="1200" dirty="0" err="1" smtClean="0"/>
                <a:t>go</a:t>
              </a:r>
              <a:r>
                <a:rPr lang="de-DE" kern="1200" dirty="0" smtClean="0"/>
                <a:t> </a:t>
              </a:r>
              <a:r>
                <a:rPr lang="de-DE" kern="1200" dirty="0" err="1" smtClean="0"/>
                <a:t>to</a:t>
              </a:r>
              <a:r>
                <a:rPr lang="de-DE" kern="1200" dirty="0" smtClean="0"/>
                <a:t> </a:t>
              </a:r>
              <a:r>
                <a:rPr lang="de-DE" kern="1200" dirty="0" err="1" smtClean="0"/>
                <a:t>th</a:t>
              </a:r>
              <a:r>
                <a:rPr lang="de-DE" dirty="0" err="1" smtClean="0"/>
                <a:t>e</a:t>
              </a:r>
              <a:r>
                <a:rPr lang="de-DE" dirty="0" smtClean="0"/>
                <a:t> </a:t>
              </a:r>
              <a:r>
                <a:rPr lang="de-DE" dirty="0" err="1" smtClean="0"/>
                <a:t>party</a:t>
              </a:r>
              <a:endParaRPr lang="de-DE" kern="1200" dirty="0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6673337" y="3650526"/>
            <a:ext cx="2247868" cy="2908224"/>
            <a:chOff x="5798098" y="4589228"/>
            <a:chExt cx="1557082" cy="2097510"/>
          </a:xfrm>
        </p:grpSpPr>
        <p:sp>
          <p:nvSpPr>
            <p:cNvPr id="7" name="Freihandform 6"/>
            <p:cNvSpPr/>
            <p:nvPr/>
          </p:nvSpPr>
          <p:spPr>
            <a:xfrm rot="17777443">
              <a:off x="6858831" y="4573709"/>
              <a:ext cx="480829" cy="511868"/>
            </a:xfrm>
            <a:custGeom>
              <a:avLst/>
              <a:gdLst>
                <a:gd name="connsiteX0" fmla="*/ 0 w 480829"/>
                <a:gd name="connsiteY0" fmla="*/ 102373 h 511867"/>
                <a:gd name="connsiteX1" fmla="*/ 240415 w 480829"/>
                <a:gd name="connsiteY1" fmla="*/ 102373 h 511867"/>
                <a:gd name="connsiteX2" fmla="*/ 240415 w 480829"/>
                <a:gd name="connsiteY2" fmla="*/ 0 h 511867"/>
                <a:gd name="connsiteX3" fmla="*/ 480829 w 480829"/>
                <a:gd name="connsiteY3" fmla="*/ 255934 h 511867"/>
                <a:gd name="connsiteX4" fmla="*/ 240415 w 480829"/>
                <a:gd name="connsiteY4" fmla="*/ 511867 h 511867"/>
                <a:gd name="connsiteX5" fmla="*/ 240415 w 480829"/>
                <a:gd name="connsiteY5" fmla="*/ 409494 h 511867"/>
                <a:gd name="connsiteX6" fmla="*/ 0 w 480829"/>
                <a:gd name="connsiteY6" fmla="*/ 409494 h 511867"/>
                <a:gd name="connsiteX7" fmla="*/ 0 w 480829"/>
                <a:gd name="connsiteY7" fmla="*/ 102373 h 51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0829" h="511867">
                  <a:moveTo>
                    <a:pt x="480829" y="409494"/>
                  </a:moveTo>
                  <a:lnTo>
                    <a:pt x="240414" y="409494"/>
                  </a:lnTo>
                  <a:lnTo>
                    <a:pt x="240414" y="511867"/>
                  </a:lnTo>
                  <a:lnTo>
                    <a:pt x="0" y="255933"/>
                  </a:lnTo>
                  <a:lnTo>
                    <a:pt x="240414" y="0"/>
                  </a:lnTo>
                  <a:lnTo>
                    <a:pt x="240414" y="102373"/>
                  </a:lnTo>
                  <a:lnTo>
                    <a:pt x="480829" y="102373"/>
                  </a:lnTo>
                  <a:lnTo>
                    <a:pt x="480829" y="40949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248" tIns="102373" rIns="0" bIns="10237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kern="1200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5798098" y="5170093"/>
              <a:ext cx="1516645" cy="1516645"/>
            </a:xfrm>
            <a:custGeom>
              <a:avLst/>
              <a:gdLst>
                <a:gd name="connsiteX0" fmla="*/ 0 w 1516645"/>
                <a:gd name="connsiteY0" fmla="*/ 758323 h 1516645"/>
                <a:gd name="connsiteX1" fmla="*/ 758323 w 1516645"/>
                <a:gd name="connsiteY1" fmla="*/ 0 h 1516645"/>
                <a:gd name="connsiteX2" fmla="*/ 1516646 w 1516645"/>
                <a:gd name="connsiteY2" fmla="*/ 758323 h 1516645"/>
                <a:gd name="connsiteX3" fmla="*/ 758323 w 1516645"/>
                <a:gd name="connsiteY3" fmla="*/ 1516646 h 1516645"/>
                <a:gd name="connsiteX4" fmla="*/ 0 w 1516645"/>
                <a:gd name="connsiteY4" fmla="*/ 758323 h 151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645" h="1516645">
                  <a:moveTo>
                    <a:pt x="0" y="758323"/>
                  </a:moveTo>
                  <a:cubicBezTo>
                    <a:pt x="0" y="339513"/>
                    <a:pt x="339513" y="0"/>
                    <a:pt x="758323" y="0"/>
                  </a:cubicBezTo>
                  <a:cubicBezTo>
                    <a:pt x="1177133" y="0"/>
                    <a:pt x="1516646" y="339513"/>
                    <a:pt x="1516646" y="758323"/>
                  </a:cubicBezTo>
                  <a:cubicBezTo>
                    <a:pt x="1516646" y="1177133"/>
                    <a:pt x="1177133" y="1516646"/>
                    <a:pt x="758323" y="1516646"/>
                  </a:cubicBezTo>
                  <a:cubicBezTo>
                    <a:pt x="339513" y="1516646"/>
                    <a:pt x="0" y="1177133"/>
                    <a:pt x="0" y="75832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698" tIns="243698" rIns="243698" bIns="24369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kern="1200" dirty="0" smtClean="0"/>
                <a:t/>
              </a:r>
              <a:br>
                <a:rPr lang="de-DE" kern="1200" dirty="0" smtClean="0"/>
              </a:br>
              <a:r>
                <a:rPr lang="de-DE" kern="1200" dirty="0" err="1" smtClean="0"/>
                <a:t>Less</a:t>
              </a:r>
              <a:r>
                <a:rPr lang="de-DE" kern="1200" dirty="0" smtClean="0"/>
                <a:t> </a:t>
              </a:r>
              <a:r>
                <a:rPr lang="de-DE" kern="1200" dirty="0" err="1" smtClean="0"/>
                <a:t>anxious</a:t>
              </a:r>
              <a:r>
                <a:rPr lang="de-DE" kern="1200" dirty="0" smtClean="0"/>
                <a:t/>
              </a:r>
              <a:br>
                <a:rPr lang="de-DE" kern="1200" dirty="0" smtClean="0"/>
              </a:br>
              <a:r>
                <a:rPr lang="de-DE" kern="1200" dirty="0" smtClean="0"/>
                <a:t>EA</a:t>
              </a:r>
              <a:endParaRPr lang="de-DE" kern="1200" dirty="0"/>
            </a:p>
          </p:txBody>
        </p:sp>
      </p:grpSp>
      <p:sp>
        <p:nvSpPr>
          <p:cNvPr id="23" name="Freihandform 22"/>
          <p:cNvSpPr/>
          <p:nvPr/>
        </p:nvSpPr>
        <p:spPr>
          <a:xfrm>
            <a:off x="4746406" y="437999"/>
            <a:ext cx="2189491" cy="2102847"/>
          </a:xfrm>
          <a:custGeom>
            <a:avLst/>
            <a:gdLst>
              <a:gd name="connsiteX0" fmla="*/ 0 w 1516645"/>
              <a:gd name="connsiteY0" fmla="*/ 758323 h 1516645"/>
              <a:gd name="connsiteX1" fmla="*/ 758323 w 1516645"/>
              <a:gd name="connsiteY1" fmla="*/ 0 h 1516645"/>
              <a:gd name="connsiteX2" fmla="*/ 1516646 w 1516645"/>
              <a:gd name="connsiteY2" fmla="*/ 758323 h 1516645"/>
              <a:gd name="connsiteX3" fmla="*/ 758323 w 1516645"/>
              <a:gd name="connsiteY3" fmla="*/ 1516646 h 1516645"/>
              <a:gd name="connsiteX4" fmla="*/ 0 w 1516645"/>
              <a:gd name="connsiteY4" fmla="*/ 758323 h 151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645" h="1516645">
                <a:moveTo>
                  <a:pt x="0" y="758323"/>
                </a:moveTo>
                <a:cubicBezTo>
                  <a:pt x="0" y="339513"/>
                  <a:pt x="339513" y="0"/>
                  <a:pt x="758323" y="0"/>
                </a:cubicBezTo>
                <a:cubicBezTo>
                  <a:pt x="1177133" y="0"/>
                  <a:pt x="1516646" y="339513"/>
                  <a:pt x="1516646" y="758323"/>
                </a:cubicBezTo>
                <a:cubicBezTo>
                  <a:pt x="1516646" y="1177133"/>
                  <a:pt x="1177133" y="1516646"/>
                  <a:pt x="758323" y="1516646"/>
                </a:cubicBezTo>
                <a:cubicBezTo>
                  <a:pt x="339513" y="1516646"/>
                  <a:pt x="0" y="1177133"/>
                  <a:pt x="0" y="75832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698" tIns="243698" rIns="243698" bIns="243698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kern="1200" dirty="0" err="1" smtClean="0"/>
              <a:t>Anxiety</a:t>
            </a:r>
            <a:endParaRPr lang="de-DE" kern="1200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1552775" y="1358804"/>
            <a:ext cx="2753047" cy="2985365"/>
            <a:chOff x="2263182" y="2965074"/>
            <a:chExt cx="1907016" cy="2153147"/>
          </a:xfrm>
        </p:grpSpPr>
        <p:sp>
          <p:nvSpPr>
            <p:cNvPr id="11" name="Freihandform 10"/>
            <p:cNvSpPr/>
            <p:nvPr/>
          </p:nvSpPr>
          <p:spPr>
            <a:xfrm rot="3596337">
              <a:off x="3394381" y="4598816"/>
              <a:ext cx="526942" cy="511868"/>
            </a:xfrm>
            <a:custGeom>
              <a:avLst/>
              <a:gdLst>
                <a:gd name="connsiteX0" fmla="*/ 0 w 526942"/>
                <a:gd name="connsiteY0" fmla="*/ 102373 h 511867"/>
                <a:gd name="connsiteX1" fmla="*/ 271009 w 526942"/>
                <a:gd name="connsiteY1" fmla="*/ 102373 h 511867"/>
                <a:gd name="connsiteX2" fmla="*/ 271009 w 526942"/>
                <a:gd name="connsiteY2" fmla="*/ 0 h 511867"/>
                <a:gd name="connsiteX3" fmla="*/ 526942 w 526942"/>
                <a:gd name="connsiteY3" fmla="*/ 255934 h 511867"/>
                <a:gd name="connsiteX4" fmla="*/ 271009 w 526942"/>
                <a:gd name="connsiteY4" fmla="*/ 511867 h 511867"/>
                <a:gd name="connsiteX5" fmla="*/ 271009 w 526942"/>
                <a:gd name="connsiteY5" fmla="*/ 409494 h 511867"/>
                <a:gd name="connsiteX6" fmla="*/ 0 w 526942"/>
                <a:gd name="connsiteY6" fmla="*/ 409494 h 511867"/>
                <a:gd name="connsiteX7" fmla="*/ 0 w 526942"/>
                <a:gd name="connsiteY7" fmla="*/ 102373 h 51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6942" h="511867">
                  <a:moveTo>
                    <a:pt x="526942" y="409494"/>
                  </a:moveTo>
                  <a:lnTo>
                    <a:pt x="255933" y="409494"/>
                  </a:lnTo>
                  <a:lnTo>
                    <a:pt x="255933" y="511867"/>
                  </a:lnTo>
                  <a:lnTo>
                    <a:pt x="0" y="255933"/>
                  </a:lnTo>
                  <a:lnTo>
                    <a:pt x="255933" y="0"/>
                  </a:lnTo>
                  <a:lnTo>
                    <a:pt x="255933" y="102373"/>
                  </a:lnTo>
                  <a:lnTo>
                    <a:pt x="526942" y="102373"/>
                  </a:lnTo>
                  <a:lnTo>
                    <a:pt x="526942" y="40949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560" tIns="102373" rIns="-1" bIns="10237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kern="120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2263182" y="2996949"/>
              <a:ext cx="1516645" cy="1516645"/>
            </a:xfrm>
            <a:custGeom>
              <a:avLst/>
              <a:gdLst>
                <a:gd name="connsiteX0" fmla="*/ 0 w 1516645"/>
                <a:gd name="connsiteY0" fmla="*/ 758323 h 1516645"/>
                <a:gd name="connsiteX1" fmla="*/ 758323 w 1516645"/>
                <a:gd name="connsiteY1" fmla="*/ 0 h 1516645"/>
                <a:gd name="connsiteX2" fmla="*/ 1516646 w 1516645"/>
                <a:gd name="connsiteY2" fmla="*/ 758323 h 1516645"/>
                <a:gd name="connsiteX3" fmla="*/ 758323 w 1516645"/>
                <a:gd name="connsiteY3" fmla="*/ 1516646 h 1516645"/>
                <a:gd name="connsiteX4" fmla="*/ 0 w 1516645"/>
                <a:gd name="connsiteY4" fmla="*/ 758323 h 151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645" h="1516645">
                  <a:moveTo>
                    <a:pt x="0" y="758323"/>
                  </a:moveTo>
                  <a:cubicBezTo>
                    <a:pt x="0" y="339513"/>
                    <a:pt x="339513" y="0"/>
                    <a:pt x="758323" y="0"/>
                  </a:cubicBezTo>
                  <a:cubicBezTo>
                    <a:pt x="1177133" y="0"/>
                    <a:pt x="1516646" y="339513"/>
                    <a:pt x="1516646" y="758323"/>
                  </a:cubicBezTo>
                  <a:cubicBezTo>
                    <a:pt x="1516646" y="1177133"/>
                    <a:pt x="1177133" y="1516646"/>
                    <a:pt x="758323" y="1516646"/>
                  </a:cubicBezTo>
                  <a:cubicBezTo>
                    <a:pt x="339513" y="1516646"/>
                    <a:pt x="0" y="1177133"/>
                    <a:pt x="0" y="75832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698" tIns="243698" rIns="243698" bIns="24369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kern="1200" dirty="0" smtClean="0"/>
                <a:t> More </a:t>
              </a:r>
              <a:r>
                <a:rPr lang="de-DE" kern="1200" dirty="0" err="1" smtClean="0"/>
                <a:t>stories</a:t>
              </a:r>
              <a:endParaRPr lang="de-DE" kern="1200" dirty="0"/>
            </a:p>
          </p:txBody>
        </p:sp>
        <p:sp>
          <p:nvSpPr>
            <p:cNvPr id="13" name="Freihandform 12"/>
            <p:cNvSpPr/>
            <p:nvPr/>
          </p:nvSpPr>
          <p:spPr>
            <a:xfrm rot="19856998">
              <a:off x="3796520" y="2965074"/>
              <a:ext cx="373678" cy="511867"/>
            </a:xfrm>
            <a:custGeom>
              <a:avLst/>
              <a:gdLst>
                <a:gd name="connsiteX0" fmla="*/ 0 w 373678"/>
                <a:gd name="connsiteY0" fmla="*/ 102373 h 511867"/>
                <a:gd name="connsiteX1" fmla="*/ 186839 w 373678"/>
                <a:gd name="connsiteY1" fmla="*/ 102373 h 511867"/>
                <a:gd name="connsiteX2" fmla="*/ 186839 w 373678"/>
                <a:gd name="connsiteY2" fmla="*/ 0 h 511867"/>
                <a:gd name="connsiteX3" fmla="*/ 373678 w 373678"/>
                <a:gd name="connsiteY3" fmla="*/ 255934 h 511867"/>
                <a:gd name="connsiteX4" fmla="*/ 186839 w 373678"/>
                <a:gd name="connsiteY4" fmla="*/ 511867 h 511867"/>
                <a:gd name="connsiteX5" fmla="*/ 186839 w 373678"/>
                <a:gd name="connsiteY5" fmla="*/ 409494 h 511867"/>
                <a:gd name="connsiteX6" fmla="*/ 0 w 373678"/>
                <a:gd name="connsiteY6" fmla="*/ 409494 h 511867"/>
                <a:gd name="connsiteX7" fmla="*/ 0 w 373678"/>
                <a:gd name="connsiteY7" fmla="*/ 102373 h 51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678" h="511867">
                  <a:moveTo>
                    <a:pt x="0" y="102373"/>
                  </a:moveTo>
                  <a:lnTo>
                    <a:pt x="186839" y="102373"/>
                  </a:lnTo>
                  <a:lnTo>
                    <a:pt x="186839" y="0"/>
                  </a:lnTo>
                  <a:lnTo>
                    <a:pt x="373678" y="255934"/>
                  </a:lnTo>
                  <a:lnTo>
                    <a:pt x="186839" y="511867"/>
                  </a:lnTo>
                  <a:lnTo>
                    <a:pt x="186839" y="409494"/>
                  </a:lnTo>
                  <a:lnTo>
                    <a:pt x="0" y="409494"/>
                  </a:lnTo>
                  <a:lnTo>
                    <a:pt x="0" y="10237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73" rIns="112102" bIns="10237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kern="1200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99" y="1346270"/>
            <a:ext cx="1213158" cy="119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uppieren 14"/>
          <p:cNvGrpSpPr/>
          <p:nvPr/>
        </p:nvGrpSpPr>
        <p:grpSpPr>
          <a:xfrm>
            <a:off x="2997101" y="4598623"/>
            <a:ext cx="3211070" cy="2102847"/>
            <a:chOff x="2997101" y="4598623"/>
            <a:chExt cx="3211070" cy="2102847"/>
          </a:xfrm>
        </p:grpSpPr>
        <p:sp>
          <p:nvSpPr>
            <p:cNvPr id="9" name="Freihandform 8"/>
            <p:cNvSpPr/>
            <p:nvPr/>
          </p:nvSpPr>
          <p:spPr>
            <a:xfrm>
              <a:off x="5651758" y="5423842"/>
              <a:ext cx="556413" cy="709710"/>
            </a:xfrm>
            <a:custGeom>
              <a:avLst/>
              <a:gdLst>
                <a:gd name="connsiteX0" fmla="*/ 0 w 403073"/>
                <a:gd name="connsiteY0" fmla="*/ 102373 h 511867"/>
                <a:gd name="connsiteX1" fmla="*/ 201537 w 403073"/>
                <a:gd name="connsiteY1" fmla="*/ 102373 h 511867"/>
                <a:gd name="connsiteX2" fmla="*/ 201537 w 403073"/>
                <a:gd name="connsiteY2" fmla="*/ 0 h 511867"/>
                <a:gd name="connsiteX3" fmla="*/ 403073 w 403073"/>
                <a:gd name="connsiteY3" fmla="*/ 255934 h 511867"/>
                <a:gd name="connsiteX4" fmla="*/ 201537 w 403073"/>
                <a:gd name="connsiteY4" fmla="*/ 511867 h 511867"/>
                <a:gd name="connsiteX5" fmla="*/ 201537 w 403073"/>
                <a:gd name="connsiteY5" fmla="*/ 409494 h 511867"/>
                <a:gd name="connsiteX6" fmla="*/ 0 w 403073"/>
                <a:gd name="connsiteY6" fmla="*/ 409494 h 511867"/>
                <a:gd name="connsiteX7" fmla="*/ 0 w 403073"/>
                <a:gd name="connsiteY7" fmla="*/ 102373 h 51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3073" h="511867">
                  <a:moveTo>
                    <a:pt x="403073" y="409494"/>
                  </a:moveTo>
                  <a:lnTo>
                    <a:pt x="201536" y="409494"/>
                  </a:lnTo>
                  <a:lnTo>
                    <a:pt x="201536" y="511867"/>
                  </a:lnTo>
                  <a:lnTo>
                    <a:pt x="0" y="255933"/>
                  </a:lnTo>
                  <a:lnTo>
                    <a:pt x="201536" y="0"/>
                  </a:lnTo>
                  <a:lnTo>
                    <a:pt x="201536" y="102373"/>
                  </a:lnTo>
                  <a:lnTo>
                    <a:pt x="403073" y="102373"/>
                  </a:lnTo>
                  <a:lnTo>
                    <a:pt x="403073" y="40949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22" tIns="102373" rIns="1" bIns="10237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kern="1200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2997101" y="4598623"/>
              <a:ext cx="2189491" cy="2102847"/>
            </a:xfrm>
            <a:custGeom>
              <a:avLst/>
              <a:gdLst>
                <a:gd name="connsiteX0" fmla="*/ 0 w 1516645"/>
                <a:gd name="connsiteY0" fmla="*/ 758323 h 1516645"/>
                <a:gd name="connsiteX1" fmla="*/ 758323 w 1516645"/>
                <a:gd name="connsiteY1" fmla="*/ 0 h 1516645"/>
                <a:gd name="connsiteX2" fmla="*/ 1516646 w 1516645"/>
                <a:gd name="connsiteY2" fmla="*/ 758323 h 1516645"/>
                <a:gd name="connsiteX3" fmla="*/ 758323 w 1516645"/>
                <a:gd name="connsiteY3" fmla="*/ 1516646 h 1516645"/>
                <a:gd name="connsiteX4" fmla="*/ 0 w 1516645"/>
                <a:gd name="connsiteY4" fmla="*/ 758323 h 151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6645" h="1516645">
                  <a:moveTo>
                    <a:pt x="0" y="758323"/>
                  </a:moveTo>
                  <a:cubicBezTo>
                    <a:pt x="0" y="339513"/>
                    <a:pt x="339513" y="0"/>
                    <a:pt x="758323" y="0"/>
                  </a:cubicBezTo>
                  <a:cubicBezTo>
                    <a:pt x="1177133" y="0"/>
                    <a:pt x="1516646" y="339513"/>
                    <a:pt x="1516646" y="758323"/>
                  </a:cubicBezTo>
                  <a:cubicBezTo>
                    <a:pt x="1516646" y="1177133"/>
                    <a:pt x="1177133" y="1516646"/>
                    <a:pt x="758323" y="1516646"/>
                  </a:cubicBezTo>
                  <a:cubicBezTo>
                    <a:pt x="339513" y="1516646"/>
                    <a:pt x="0" y="1177133"/>
                    <a:pt x="0" y="75832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698" tIns="243698" rIns="243698" bIns="24369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 smtClean="0"/>
                <a:t>Isolation,</a:t>
              </a:r>
              <a:br>
                <a:rPr lang="de-DE" dirty="0" smtClean="0"/>
              </a:br>
              <a:r>
                <a:rPr lang="de-DE" dirty="0" err="1" smtClean="0"/>
                <a:t>less</a:t>
              </a:r>
              <a:r>
                <a:rPr lang="de-DE" dirty="0" smtClean="0"/>
                <a:t> </a:t>
              </a:r>
              <a:r>
                <a:rPr lang="de-DE" dirty="0" err="1" smtClean="0"/>
                <a:t>confidence</a:t>
              </a:r>
              <a:endParaRPr lang="de-DE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9909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dirty="0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It’s a Paradox</a:t>
            </a:r>
            <a:endParaRPr lang="en-US" altLang="de-DE" b="1" dirty="0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Remove the ‘C’ Word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Add Historical Context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Circular Pattern, or LOOP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Paradox not a Problem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ACT Metaphors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Loops in Practice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Applied Functional Contextualism (AFC)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Paradoxes are DIS-solved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Visual Format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Pre-stated Direction (long-term)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dirty="0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3 Golden Rules</a:t>
            </a:r>
            <a:endParaRPr lang="en-US" altLang="de-DE" b="1" dirty="0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de-DE" dirty="0" smtClean="0">
                <a:ea typeface="ＭＳ Ｐゴシック" panose="020B0600070205080204" pitchFamily="34" charset="-128"/>
              </a:rPr>
              <a:t>The Client is Always Right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de-DE" dirty="0" smtClean="0">
                <a:ea typeface="ＭＳ Ｐゴシック" panose="020B0600070205080204" pitchFamily="34" charset="-128"/>
              </a:rPr>
              <a:t>The Client does the Work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de-DE" dirty="0" smtClean="0">
                <a:ea typeface="ＭＳ Ｐゴシック" panose="020B0600070205080204" pitchFamily="34" charset="-128"/>
              </a:rPr>
              <a:t>Squeeze the </a:t>
            </a:r>
            <a:r>
              <a:rPr lang="en-US" altLang="de-DE" dirty="0" smtClean="0">
                <a:ea typeface="ＭＳ Ｐゴシック" panose="020B0600070205080204" pitchFamily="34" charset="-128"/>
              </a:rPr>
              <a:t>Lemon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de-DE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de-DE" sz="400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Counter-intuitive</a:t>
            </a:r>
            <a:endParaRPr lang="en-US" altLang="de-DE" sz="400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de-DE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Behavioral Health Applications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492375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Personal Development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Individual Therapy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Groups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Organisations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Society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687116" y="1181778"/>
            <a:ext cx="2685765" cy="2787713"/>
            <a:chOff x="1687116" y="1181778"/>
            <a:chExt cx="2685765" cy="2787713"/>
          </a:xfrm>
        </p:grpSpPr>
        <p:sp>
          <p:nvSpPr>
            <p:cNvPr id="4" name="Freihandform 3"/>
            <p:cNvSpPr/>
            <p:nvPr/>
          </p:nvSpPr>
          <p:spPr>
            <a:xfrm>
              <a:off x="2032187" y="1628797"/>
              <a:ext cx="2340694" cy="2340694"/>
            </a:xfrm>
            <a:custGeom>
              <a:avLst/>
              <a:gdLst>
                <a:gd name="connsiteX0" fmla="*/ 0 w 2340694"/>
                <a:gd name="connsiteY0" fmla="*/ 1170347 h 2340694"/>
                <a:gd name="connsiteX1" fmla="*/ 1170347 w 2340694"/>
                <a:gd name="connsiteY1" fmla="*/ 0 h 2340694"/>
                <a:gd name="connsiteX2" fmla="*/ 2340694 w 2340694"/>
                <a:gd name="connsiteY2" fmla="*/ 1170347 h 2340694"/>
                <a:gd name="connsiteX3" fmla="*/ 1170347 w 2340694"/>
                <a:gd name="connsiteY3" fmla="*/ 2340694 h 2340694"/>
                <a:gd name="connsiteX4" fmla="*/ 0 w 2340694"/>
                <a:gd name="connsiteY4" fmla="*/ 1170347 h 2340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694" h="2340694">
                  <a:moveTo>
                    <a:pt x="0" y="1170347"/>
                  </a:moveTo>
                  <a:cubicBezTo>
                    <a:pt x="0" y="523982"/>
                    <a:pt x="523982" y="0"/>
                    <a:pt x="1170347" y="0"/>
                  </a:cubicBezTo>
                  <a:cubicBezTo>
                    <a:pt x="1816712" y="0"/>
                    <a:pt x="2340694" y="523982"/>
                    <a:pt x="2340694" y="1170347"/>
                  </a:cubicBezTo>
                  <a:cubicBezTo>
                    <a:pt x="2340694" y="1816712"/>
                    <a:pt x="1816712" y="2340694"/>
                    <a:pt x="1170347" y="2340694"/>
                  </a:cubicBezTo>
                  <a:cubicBezTo>
                    <a:pt x="523982" y="2340694"/>
                    <a:pt x="0" y="1816712"/>
                    <a:pt x="0" y="117034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8347" tIns="378347" rIns="378347" bIns="378347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5600" kern="1200" dirty="0" err="1" smtClean="0"/>
                <a:t>Fixit</a:t>
              </a:r>
              <a:endParaRPr lang="de-DE" sz="5600" kern="1200" dirty="0"/>
            </a:p>
          </p:txBody>
        </p:sp>
        <p:sp>
          <p:nvSpPr>
            <p:cNvPr id="2" name="Ellipse 1"/>
            <p:cNvSpPr/>
            <p:nvPr/>
          </p:nvSpPr>
          <p:spPr bwMode="auto">
            <a:xfrm>
              <a:off x="1687116" y="118177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>
                  <a:latin typeface="Arial" charset="0"/>
                </a:rPr>
                <a:t>1</a:t>
              </a:r>
              <a:endParaRPr kumimoji="1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662231" y="1183382"/>
            <a:ext cx="4441709" cy="2354075"/>
            <a:chOff x="4662231" y="1183382"/>
            <a:chExt cx="4441709" cy="2354075"/>
          </a:xfrm>
        </p:grpSpPr>
        <p:sp>
          <p:nvSpPr>
            <p:cNvPr id="5" name="Freihandform 4"/>
            <p:cNvSpPr/>
            <p:nvPr/>
          </p:nvSpPr>
          <p:spPr>
            <a:xfrm rot="21199044">
              <a:off x="4662231" y="2190530"/>
              <a:ext cx="727114" cy="789984"/>
            </a:xfrm>
            <a:custGeom>
              <a:avLst/>
              <a:gdLst>
                <a:gd name="connsiteX0" fmla="*/ 0 w 727114"/>
                <a:gd name="connsiteY0" fmla="*/ 157997 h 789984"/>
                <a:gd name="connsiteX1" fmla="*/ 363557 w 727114"/>
                <a:gd name="connsiteY1" fmla="*/ 157997 h 789984"/>
                <a:gd name="connsiteX2" fmla="*/ 363557 w 727114"/>
                <a:gd name="connsiteY2" fmla="*/ 0 h 789984"/>
                <a:gd name="connsiteX3" fmla="*/ 727114 w 727114"/>
                <a:gd name="connsiteY3" fmla="*/ 394992 h 789984"/>
                <a:gd name="connsiteX4" fmla="*/ 363557 w 727114"/>
                <a:gd name="connsiteY4" fmla="*/ 789984 h 789984"/>
                <a:gd name="connsiteX5" fmla="*/ 363557 w 727114"/>
                <a:gd name="connsiteY5" fmla="*/ 631987 h 789984"/>
                <a:gd name="connsiteX6" fmla="*/ 0 w 727114"/>
                <a:gd name="connsiteY6" fmla="*/ 631987 h 789984"/>
                <a:gd name="connsiteX7" fmla="*/ 0 w 727114"/>
                <a:gd name="connsiteY7" fmla="*/ 157997 h 78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7114" h="789984">
                  <a:moveTo>
                    <a:pt x="0" y="157997"/>
                  </a:moveTo>
                  <a:lnTo>
                    <a:pt x="363557" y="157997"/>
                  </a:lnTo>
                  <a:lnTo>
                    <a:pt x="363557" y="0"/>
                  </a:lnTo>
                  <a:lnTo>
                    <a:pt x="727114" y="394992"/>
                  </a:lnTo>
                  <a:lnTo>
                    <a:pt x="363557" y="789984"/>
                  </a:lnTo>
                  <a:lnTo>
                    <a:pt x="363557" y="631987"/>
                  </a:lnTo>
                  <a:lnTo>
                    <a:pt x="0" y="631987"/>
                  </a:lnTo>
                  <a:lnTo>
                    <a:pt x="0" y="15799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57996" rIns="218133" bIns="157997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600" kern="120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5719573" y="1196763"/>
              <a:ext cx="2340694" cy="2340694"/>
            </a:xfrm>
            <a:custGeom>
              <a:avLst/>
              <a:gdLst>
                <a:gd name="connsiteX0" fmla="*/ 0 w 2340694"/>
                <a:gd name="connsiteY0" fmla="*/ 1170347 h 2340694"/>
                <a:gd name="connsiteX1" fmla="*/ 1170347 w 2340694"/>
                <a:gd name="connsiteY1" fmla="*/ 0 h 2340694"/>
                <a:gd name="connsiteX2" fmla="*/ 2340694 w 2340694"/>
                <a:gd name="connsiteY2" fmla="*/ 1170347 h 2340694"/>
                <a:gd name="connsiteX3" fmla="*/ 1170347 w 2340694"/>
                <a:gd name="connsiteY3" fmla="*/ 2340694 h 2340694"/>
                <a:gd name="connsiteX4" fmla="*/ 0 w 2340694"/>
                <a:gd name="connsiteY4" fmla="*/ 1170347 h 2340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694" h="2340694">
                  <a:moveTo>
                    <a:pt x="0" y="1170347"/>
                  </a:moveTo>
                  <a:cubicBezTo>
                    <a:pt x="0" y="523982"/>
                    <a:pt x="523982" y="0"/>
                    <a:pt x="1170347" y="0"/>
                  </a:cubicBezTo>
                  <a:cubicBezTo>
                    <a:pt x="1816712" y="0"/>
                    <a:pt x="2340694" y="523982"/>
                    <a:pt x="2340694" y="1170347"/>
                  </a:cubicBezTo>
                  <a:cubicBezTo>
                    <a:pt x="2340694" y="1816712"/>
                    <a:pt x="1816712" y="2340694"/>
                    <a:pt x="1170347" y="2340694"/>
                  </a:cubicBezTo>
                  <a:cubicBezTo>
                    <a:pt x="523982" y="2340694"/>
                    <a:pt x="0" y="1816712"/>
                    <a:pt x="0" y="117034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267" tIns="373267" rIns="373267" bIns="373267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5600" kern="1200" dirty="0" err="1" smtClean="0"/>
                <a:t>Cost</a:t>
              </a:r>
              <a:endParaRPr lang="de-DE" sz="5600" kern="1200" dirty="0"/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8671892" y="1183382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 smtClean="0">
                  <a:latin typeface="Arial" charset="0"/>
                </a:rPr>
                <a:t>2</a:t>
              </a:r>
              <a:endParaRPr kumimoji="1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57241" y="3557812"/>
            <a:ext cx="3162860" cy="2967532"/>
            <a:chOff x="3457241" y="3557812"/>
            <a:chExt cx="3162860" cy="2967532"/>
          </a:xfrm>
        </p:grpSpPr>
        <p:sp>
          <p:nvSpPr>
            <p:cNvPr id="7" name="Freihandform 6"/>
            <p:cNvSpPr/>
            <p:nvPr/>
          </p:nvSpPr>
          <p:spPr>
            <a:xfrm rot="17802653">
              <a:off x="5946879" y="3391598"/>
              <a:ext cx="457557" cy="789985"/>
            </a:xfrm>
            <a:custGeom>
              <a:avLst/>
              <a:gdLst>
                <a:gd name="connsiteX0" fmla="*/ 0 w 457557"/>
                <a:gd name="connsiteY0" fmla="*/ 157997 h 789984"/>
                <a:gd name="connsiteX1" fmla="*/ 228779 w 457557"/>
                <a:gd name="connsiteY1" fmla="*/ 157997 h 789984"/>
                <a:gd name="connsiteX2" fmla="*/ 228779 w 457557"/>
                <a:gd name="connsiteY2" fmla="*/ 0 h 789984"/>
                <a:gd name="connsiteX3" fmla="*/ 457557 w 457557"/>
                <a:gd name="connsiteY3" fmla="*/ 394992 h 789984"/>
                <a:gd name="connsiteX4" fmla="*/ 228779 w 457557"/>
                <a:gd name="connsiteY4" fmla="*/ 789984 h 789984"/>
                <a:gd name="connsiteX5" fmla="*/ 228779 w 457557"/>
                <a:gd name="connsiteY5" fmla="*/ 631987 h 789984"/>
                <a:gd name="connsiteX6" fmla="*/ 0 w 457557"/>
                <a:gd name="connsiteY6" fmla="*/ 631987 h 789984"/>
                <a:gd name="connsiteX7" fmla="*/ 0 w 457557"/>
                <a:gd name="connsiteY7" fmla="*/ 157997 h 78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557" h="789984">
                  <a:moveTo>
                    <a:pt x="457556" y="631987"/>
                  </a:moveTo>
                  <a:lnTo>
                    <a:pt x="228778" y="631987"/>
                  </a:lnTo>
                  <a:lnTo>
                    <a:pt x="228778" y="789984"/>
                  </a:lnTo>
                  <a:lnTo>
                    <a:pt x="1" y="394992"/>
                  </a:lnTo>
                  <a:lnTo>
                    <a:pt x="228778" y="0"/>
                  </a:lnTo>
                  <a:lnTo>
                    <a:pt x="228778" y="157997"/>
                  </a:lnTo>
                  <a:lnTo>
                    <a:pt x="457556" y="157997"/>
                  </a:lnTo>
                  <a:lnTo>
                    <a:pt x="457556" y="6319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265" tIns="157997" rIns="1" bIns="157997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600" kern="1200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4279407" y="4058860"/>
              <a:ext cx="2340694" cy="2340694"/>
            </a:xfrm>
            <a:custGeom>
              <a:avLst/>
              <a:gdLst>
                <a:gd name="connsiteX0" fmla="*/ 0 w 2340694"/>
                <a:gd name="connsiteY0" fmla="*/ 1170347 h 2340694"/>
                <a:gd name="connsiteX1" fmla="*/ 1170347 w 2340694"/>
                <a:gd name="connsiteY1" fmla="*/ 0 h 2340694"/>
                <a:gd name="connsiteX2" fmla="*/ 2340694 w 2340694"/>
                <a:gd name="connsiteY2" fmla="*/ 1170347 h 2340694"/>
                <a:gd name="connsiteX3" fmla="*/ 1170347 w 2340694"/>
                <a:gd name="connsiteY3" fmla="*/ 2340694 h 2340694"/>
                <a:gd name="connsiteX4" fmla="*/ 0 w 2340694"/>
                <a:gd name="connsiteY4" fmla="*/ 1170347 h 2340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694" h="2340694">
                  <a:moveTo>
                    <a:pt x="0" y="1170347"/>
                  </a:moveTo>
                  <a:cubicBezTo>
                    <a:pt x="0" y="523982"/>
                    <a:pt x="523982" y="0"/>
                    <a:pt x="1170347" y="0"/>
                  </a:cubicBezTo>
                  <a:cubicBezTo>
                    <a:pt x="1816712" y="0"/>
                    <a:pt x="2340694" y="523982"/>
                    <a:pt x="2340694" y="1170347"/>
                  </a:cubicBezTo>
                  <a:cubicBezTo>
                    <a:pt x="2340694" y="1816712"/>
                    <a:pt x="1816712" y="2340694"/>
                    <a:pt x="1170347" y="2340694"/>
                  </a:cubicBezTo>
                  <a:cubicBezTo>
                    <a:pt x="523982" y="2340694"/>
                    <a:pt x="0" y="1816712"/>
                    <a:pt x="0" y="117034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267" tIns="373267" rIns="373267" bIns="373267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5600" kern="1200" dirty="0" smtClean="0"/>
                <a:t>Not </a:t>
              </a:r>
              <a:r>
                <a:rPr lang="de-DE" sz="5600" kern="1200" dirty="0" err="1" smtClean="0"/>
                <a:t>want</a:t>
              </a:r>
              <a:endParaRPr lang="de-DE" sz="5600" kern="1200" dirty="0"/>
            </a:p>
          </p:txBody>
        </p:sp>
        <p:sp>
          <p:nvSpPr>
            <p:cNvPr id="9" name="Freihandform 8"/>
            <p:cNvSpPr/>
            <p:nvPr/>
          </p:nvSpPr>
          <p:spPr>
            <a:xfrm rot="2834319">
              <a:off x="4079184" y="3629856"/>
              <a:ext cx="513661" cy="789985"/>
            </a:xfrm>
            <a:custGeom>
              <a:avLst/>
              <a:gdLst>
                <a:gd name="connsiteX0" fmla="*/ 0 w 513660"/>
                <a:gd name="connsiteY0" fmla="*/ 157997 h 789984"/>
                <a:gd name="connsiteX1" fmla="*/ 256830 w 513660"/>
                <a:gd name="connsiteY1" fmla="*/ 157997 h 789984"/>
                <a:gd name="connsiteX2" fmla="*/ 256830 w 513660"/>
                <a:gd name="connsiteY2" fmla="*/ 0 h 789984"/>
                <a:gd name="connsiteX3" fmla="*/ 513660 w 513660"/>
                <a:gd name="connsiteY3" fmla="*/ 394992 h 789984"/>
                <a:gd name="connsiteX4" fmla="*/ 256830 w 513660"/>
                <a:gd name="connsiteY4" fmla="*/ 789984 h 789984"/>
                <a:gd name="connsiteX5" fmla="*/ 256830 w 513660"/>
                <a:gd name="connsiteY5" fmla="*/ 631987 h 789984"/>
                <a:gd name="connsiteX6" fmla="*/ 0 w 513660"/>
                <a:gd name="connsiteY6" fmla="*/ 631987 h 789984"/>
                <a:gd name="connsiteX7" fmla="*/ 0 w 513660"/>
                <a:gd name="connsiteY7" fmla="*/ 157997 h 78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660" h="789984">
                  <a:moveTo>
                    <a:pt x="513659" y="631987"/>
                  </a:moveTo>
                  <a:lnTo>
                    <a:pt x="256830" y="631987"/>
                  </a:lnTo>
                  <a:lnTo>
                    <a:pt x="256830" y="789984"/>
                  </a:lnTo>
                  <a:lnTo>
                    <a:pt x="1" y="394992"/>
                  </a:lnTo>
                  <a:lnTo>
                    <a:pt x="256830" y="0"/>
                  </a:lnTo>
                  <a:lnTo>
                    <a:pt x="256830" y="157997"/>
                  </a:lnTo>
                  <a:lnTo>
                    <a:pt x="513659" y="157997"/>
                  </a:lnTo>
                  <a:lnTo>
                    <a:pt x="513659" y="6319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098" tIns="157997" rIns="0" bIns="157997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600" kern="1200"/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3457241" y="6093296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 smtClean="0">
                  <a:latin typeface="Arial" charset="0"/>
                </a:rPr>
                <a:t>3</a:t>
              </a:r>
              <a:endParaRPr kumimoji="1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780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ORDER (Reverse Loop)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Ownership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Reset the Bar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Direction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Engage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66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Online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de-DE" dirty="0" smtClean="0">
                <a:solidFill>
                  <a:srgbClr val="FFCC00"/>
                </a:solidFill>
                <a:ea typeface="ＭＳ Ｐゴシック" pitchFamily="34" charset="-128"/>
              </a:rPr>
              <a:t>www.markwebsteract.com</a:t>
            </a:r>
          </a:p>
          <a:p>
            <a:pPr>
              <a:defRPr/>
            </a:pPr>
            <a:endParaRPr lang="en-US" altLang="de-DE" dirty="0" smtClean="0">
              <a:solidFill>
                <a:srgbClr val="FFCC00"/>
              </a:solidFill>
              <a:ea typeface="ＭＳ Ｐゴシック" pitchFamily="34" charset="-128"/>
            </a:endParaRPr>
          </a:p>
          <a:p>
            <a:pPr>
              <a:defRPr/>
            </a:pPr>
            <a:r>
              <a:rPr lang="en-US" altLang="de-DE" dirty="0" smtClean="0">
                <a:solidFill>
                  <a:srgbClr val="FFCC00"/>
                </a:solidFill>
                <a:ea typeface="ＭＳ Ｐゴシック" pitchFamily="34" charset="-128"/>
              </a:rPr>
              <a:t>mark.swest@me.com</a:t>
            </a:r>
          </a:p>
          <a:p>
            <a:pPr>
              <a:defRPr/>
            </a:pPr>
            <a:endParaRPr lang="en-US" altLang="de-DE" dirty="0" smtClean="0">
              <a:solidFill>
                <a:srgbClr val="FFCC00"/>
              </a:solidFill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endParaRPr lang="en-US" altLang="de-DE" dirty="0" smtClean="0">
              <a:solidFill>
                <a:srgbClr val="FFCC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Thanks to Newton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Problem Solving Mind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pieren 5"/>
          <p:cNvGrpSpPr>
            <a:grpSpLocks/>
          </p:cNvGrpSpPr>
          <p:nvPr/>
        </p:nvGrpSpPr>
        <p:grpSpPr bwMode="auto">
          <a:xfrm>
            <a:off x="1398588" y="2420938"/>
            <a:ext cx="2349500" cy="1738312"/>
            <a:chOff x="5986" y="1200165"/>
            <a:chExt cx="1789405" cy="1174297"/>
          </a:xfrm>
        </p:grpSpPr>
        <p:sp>
          <p:nvSpPr>
            <p:cNvPr id="19" name="Abgerundetes Rechteck 18"/>
            <p:cNvSpPr/>
            <p:nvPr/>
          </p:nvSpPr>
          <p:spPr>
            <a:xfrm>
              <a:off x="5986" y="1200165"/>
              <a:ext cx="1789405" cy="117429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Abgerundetes Rechteck 4"/>
            <p:cNvSpPr/>
            <p:nvPr/>
          </p:nvSpPr>
          <p:spPr>
            <a:xfrm>
              <a:off x="39840" y="1234482"/>
              <a:ext cx="1721698" cy="11056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800" dirty="0"/>
                <a:t>Name the problem to  overcome</a:t>
              </a: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4005263" y="2420938"/>
            <a:ext cx="2974975" cy="1738312"/>
            <a:chOff x="4005263" y="2420938"/>
            <a:chExt cx="2974975" cy="1738312"/>
          </a:xfrm>
        </p:grpSpPr>
        <p:grpSp>
          <p:nvGrpSpPr>
            <p:cNvPr id="9219" name="Gruppieren 6"/>
            <p:cNvGrpSpPr>
              <a:grpSpLocks/>
            </p:cNvGrpSpPr>
            <p:nvPr/>
          </p:nvGrpSpPr>
          <p:grpSpPr bwMode="auto">
            <a:xfrm>
              <a:off x="4005263" y="2962275"/>
              <a:ext cx="498475" cy="657225"/>
              <a:chOff x="1974332" y="1565427"/>
              <a:chExt cx="379353" cy="443772"/>
            </a:xfrm>
          </p:grpSpPr>
          <p:sp>
            <p:nvSpPr>
              <p:cNvPr id="17" name="Pfeil nach rechts 16"/>
              <p:cNvSpPr/>
              <p:nvPr/>
            </p:nvSpPr>
            <p:spPr>
              <a:xfrm>
                <a:off x="1974332" y="1565427"/>
                <a:ext cx="379353" cy="443772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Pfeil nach rechts 6"/>
              <p:cNvSpPr/>
              <p:nvPr/>
            </p:nvSpPr>
            <p:spPr>
              <a:xfrm>
                <a:off x="1974332" y="1654396"/>
                <a:ext cx="265789" cy="2658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9220" name="Gruppieren 7"/>
            <p:cNvGrpSpPr>
              <a:grpSpLocks/>
            </p:cNvGrpSpPr>
            <p:nvPr/>
          </p:nvGrpSpPr>
          <p:grpSpPr bwMode="auto">
            <a:xfrm>
              <a:off x="4629150" y="2420938"/>
              <a:ext cx="2351088" cy="1738312"/>
              <a:chOff x="2511154" y="1200165"/>
              <a:chExt cx="1789405" cy="1174297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2511154" y="1200165"/>
                <a:ext cx="1789405" cy="11742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Abgerundetes Rechteck 8"/>
              <p:cNvSpPr/>
              <p:nvPr/>
            </p:nvSpPr>
            <p:spPr>
              <a:xfrm>
                <a:off x="2544985" y="1234482"/>
                <a:ext cx="1721744" cy="11056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8580" tIns="68580" rIns="68580" bIns="68580" spcCol="1270" anchor="ctr"/>
              <a:lstStyle/>
              <a:p>
                <a:pPr algn="ctr"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800" dirty="0"/>
                  <a:t>Create the solution through trial and error</a:t>
                </a:r>
              </a:p>
            </p:txBody>
          </p:sp>
        </p:grpSp>
      </p:grpSp>
      <p:grpSp>
        <p:nvGrpSpPr>
          <p:cNvPr id="3" name="Gruppieren 2"/>
          <p:cNvGrpSpPr/>
          <p:nvPr/>
        </p:nvGrpSpPr>
        <p:grpSpPr>
          <a:xfrm>
            <a:off x="7161213" y="2439988"/>
            <a:ext cx="2995612" cy="1738312"/>
            <a:chOff x="7161213" y="2439988"/>
            <a:chExt cx="2995612" cy="1738312"/>
          </a:xfrm>
        </p:grpSpPr>
        <p:grpSp>
          <p:nvGrpSpPr>
            <p:cNvPr id="9221" name="Gruppieren 8"/>
            <p:cNvGrpSpPr>
              <a:grpSpLocks/>
            </p:cNvGrpSpPr>
            <p:nvPr/>
          </p:nvGrpSpPr>
          <p:grpSpPr bwMode="auto">
            <a:xfrm>
              <a:off x="7161213" y="2967038"/>
              <a:ext cx="498475" cy="657225"/>
              <a:chOff x="4479500" y="1565427"/>
              <a:chExt cx="379353" cy="443772"/>
            </a:xfrm>
          </p:grpSpPr>
          <p:sp>
            <p:nvSpPr>
              <p:cNvPr id="13" name="Pfeil nach rechts 12"/>
              <p:cNvSpPr/>
              <p:nvPr/>
            </p:nvSpPr>
            <p:spPr>
              <a:xfrm>
                <a:off x="4479500" y="1565427"/>
                <a:ext cx="379353" cy="443772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Pfeil nach rechts 10"/>
              <p:cNvSpPr/>
              <p:nvPr/>
            </p:nvSpPr>
            <p:spPr>
              <a:xfrm>
                <a:off x="4479500" y="1654395"/>
                <a:ext cx="265789" cy="2658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9222" name="Gruppieren 9"/>
            <p:cNvGrpSpPr>
              <a:grpSpLocks/>
            </p:cNvGrpSpPr>
            <p:nvPr/>
          </p:nvGrpSpPr>
          <p:grpSpPr bwMode="auto">
            <a:xfrm>
              <a:off x="7807325" y="2439988"/>
              <a:ext cx="2349500" cy="1738312"/>
              <a:chOff x="5016321" y="1200165"/>
              <a:chExt cx="1789405" cy="1174297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5016321" y="1200165"/>
                <a:ext cx="1789405" cy="11742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Abgerundetes Rechteck 12"/>
              <p:cNvSpPr/>
              <p:nvPr/>
            </p:nvSpPr>
            <p:spPr>
              <a:xfrm>
                <a:off x="5050175" y="1234482"/>
                <a:ext cx="1721698" cy="11056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8580" tIns="68580" rIns="68580" bIns="68580" spcCol="1270" anchor="ctr"/>
              <a:lstStyle/>
              <a:p>
                <a:pPr algn="ctr"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800"/>
                  <a:t>Job done!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Thanks to Newton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Problem Solving Mind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Huge Advances in Medical Care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Epidemic of Suffering?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The Dark Side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de-DE" dirty="0" smtClean="0">
                <a:ea typeface="ＭＳ Ｐゴシック" panose="020B0600070205080204" pitchFamily="34" charset="-128"/>
              </a:rPr>
              <a:t>We Are Not Machines</a:t>
            </a:r>
          </a:p>
          <a:p>
            <a:pPr>
              <a:lnSpc>
                <a:spcPct val="80000"/>
              </a:lnSpc>
              <a:defRPr/>
            </a:pPr>
            <a:r>
              <a:rPr lang="en-US" altLang="de-DE" dirty="0" smtClean="0">
                <a:ea typeface="ＭＳ Ｐゴシック" panose="020B0600070205080204" pitchFamily="34" charset="-128"/>
              </a:rPr>
              <a:t>Medical or Behavioral?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altLang="de-DE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de-DE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Back to Behavioral Science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Fixing is Normal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pieren 5"/>
          <p:cNvGrpSpPr>
            <a:grpSpLocks/>
          </p:cNvGrpSpPr>
          <p:nvPr/>
        </p:nvGrpSpPr>
        <p:grpSpPr bwMode="auto">
          <a:xfrm>
            <a:off x="1398588" y="2420938"/>
            <a:ext cx="2349500" cy="1738312"/>
            <a:chOff x="5986" y="1200165"/>
            <a:chExt cx="1789405" cy="1174297"/>
          </a:xfrm>
        </p:grpSpPr>
        <p:sp>
          <p:nvSpPr>
            <p:cNvPr id="3" name="Abgerundetes Rechteck 2"/>
            <p:cNvSpPr/>
            <p:nvPr/>
          </p:nvSpPr>
          <p:spPr>
            <a:xfrm>
              <a:off x="5986" y="1200165"/>
              <a:ext cx="1789405" cy="117429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Abgerundetes Rechteck 4"/>
            <p:cNvSpPr/>
            <p:nvPr/>
          </p:nvSpPr>
          <p:spPr>
            <a:xfrm>
              <a:off x="39840" y="1234482"/>
              <a:ext cx="1721698" cy="11056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>
                <a:defRPr/>
              </a:pPr>
              <a:r>
                <a:rPr lang="en-GB" sz="1800" dirty="0"/>
                <a:t>Going to a party makes me feel anxious</a:t>
              </a: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4005263" y="2420938"/>
            <a:ext cx="2974975" cy="1738312"/>
            <a:chOff x="4005263" y="2420938"/>
            <a:chExt cx="2974975" cy="1738312"/>
          </a:xfrm>
        </p:grpSpPr>
        <p:grpSp>
          <p:nvGrpSpPr>
            <p:cNvPr id="15363" name="Gruppieren 6"/>
            <p:cNvGrpSpPr>
              <a:grpSpLocks/>
            </p:cNvGrpSpPr>
            <p:nvPr/>
          </p:nvGrpSpPr>
          <p:grpSpPr bwMode="auto">
            <a:xfrm>
              <a:off x="4005263" y="2962275"/>
              <a:ext cx="498475" cy="657225"/>
              <a:chOff x="1974332" y="1565427"/>
              <a:chExt cx="379353" cy="443772"/>
            </a:xfrm>
          </p:grpSpPr>
          <p:sp>
            <p:nvSpPr>
              <p:cNvPr id="6" name="Pfeil nach rechts 5"/>
              <p:cNvSpPr/>
              <p:nvPr/>
            </p:nvSpPr>
            <p:spPr>
              <a:xfrm>
                <a:off x="1974332" y="1565427"/>
                <a:ext cx="379353" cy="443772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Pfeil nach rechts 6"/>
              <p:cNvSpPr/>
              <p:nvPr/>
            </p:nvSpPr>
            <p:spPr>
              <a:xfrm>
                <a:off x="1974332" y="1654396"/>
                <a:ext cx="265789" cy="2658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15364" name="Gruppieren 7"/>
            <p:cNvGrpSpPr>
              <a:grpSpLocks/>
            </p:cNvGrpSpPr>
            <p:nvPr/>
          </p:nvGrpSpPr>
          <p:grpSpPr bwMode="auto">
            <a:xfrm>
              <a:off x="4629150" y="2420938"/>
              <a:ext cx="2351088" cy="1738312"/>
              <a:chOff x="2511154" y="1200165"/>
              <a:chExt cx="1789405" cy="1174297"/>
            </a:xfrm>
          </p:grpSpPr>
          <p:sp>
            <p:nvSpPr>
              <p:cNvPr id="9" name="Abgerundetes Rechteck 8"/>
              <p:cNvSpPr/>
              <p:nvPr/>
            </p:nvSpPr>
            <p:spPr>
              <a:xfrm>
                <a:off x="2511154" y="1200165"/>
                <a:ext cx="1789405" cy="11742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Abgerundetes Rechteck 8"/>
              <p:cNvSpPr/>
              <p:nvPr/>
            </p:nvSpPr>
            <p:spPr>
              <a:xfrm>
                <a:off x="2544985" y="1234482"/>
                <a:ext cx="1721744" cy="11056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8580" tIns="68580" rIns="68580" bIns="68580" spcCol="1270" anchor="ctr"/>
              <a:lstStyle/>
              <a:p>
                <a:pPr algn="ctr">
                  <a:defRPr/>
                </a:pPr>
                <a:r>
                  <a:rPr lang="en-GB" sz="1800" dirty="0"/>
                  <a:t>I don't go to the party</a:t>
                </a:r>
              </a:p>
            </p:txBody>
          </p:sp>
        </p:grpSp>
      </p:grpSp>
      <p:grpSp>
        <p:nvGrpSpPr>
          <p:cNvPr id="5" name="Gruppieren 4"/>
          <p:cNvGrpSpPr/>
          <p:nvPr/>
        </p:nvGrpSpPr>
        <p:grpSpPr>
          <a:xfrm>
            <a:off x="7161213" y="2439988"/>
            <a:ext cx="2995612" cy="1738312"/>
            <a:chOff x="7161213" y="2439988"/>
            <a:chExt cx="2995612" cy="1738312"/>
          </a:xfrm>
        </p:grpSpPr>
        <p:grpSp>
          <p:nvGrpSpPr>
            <p:cNvPr id="15365" name="Gruppieren 8"/>
            <p:cNvGrpSpPr>
              <a:grpSpLocks/>
            </p:cNvGrpSpPr>
            <p:nvPr/>
          </p:nvGrpSpPr>
          <p:grpSpPr bwMode="auto">
            <a:xfrm>
              <a:off x="7161213" y="2967038"/>
              <a:ext cx="498475" cy="657225"/>
              <a:chOff x="4479500" y="1565427"/>
              <a:chExt cx="379353" cy="443772"/>
            </a:xfrm>
          </p:grpSpPr>
          <p:sp>
            <p:nvSpPr>
              <p:cNvPr id="12" name="Pfeil nach rechts 11"/>
              <p:cNvSpPr/>
              <p:nvPr/>
            </p:nvSpPr>
            <p:spPr>
              <a:xfrm>
                <a:off x="4479500" y="1565427"/>
                <a:ext cx="379353" cy="443772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Pfeil nach rechts 10"/>
              <p:cNvSpPr/>
              <p:nvPr/>
            </p:nvSpPr>
            <p:spPr>
              <a:xfrm>
                <a:off x="4479500" y="1654395"/>
                <a:ext cx="265789" cy="2658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15366" name="Gruppieren 9"/>
            <p:cNvGrpSpPr>
              <a:grpSpLocks/>
            </p:cNvGrpSpPr>
            <p:nvPr/>
          </p:nvGrpSpPr>
          <p:grpSpPr bwMode="auto">
            <a:xfrm>
              <a:off x="7807325" y="2439988"/>
              <a:ext cx="2349500" cy="1738312"/>
              <a:chOff x="5016321" y="1200165"/>
              <a:chExt cx="1789405" cy="1174297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5016321" y="1200165"/>
                <a:ext cx="1789405" cy="11742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Abgerundetes Rechteck 12"/>
              <p:cNvSpPr/>
              <p:nvPr/>
            </p:nvSpPr>
            <p:spPr>
              <a:xfrm>
                <a:off x="5050175" y="1234482"/>
                <a:ext cx="1721698" cy="11056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8580" tIns="68580" rIns="68580" bIns="68580" spcCol="1270" anchor="ctr"/>
              <a:lstStyle/>
              <a:p>
                <a:pPr algn="ctr">
                  <a:defRPr/>
                </a:pPr>
                <a:r>
                  <a:rPr lang="en-GB" sz="1800" dirty="0"/>
                  <a:t>I feel less anxious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4800" b="1" smtClean="0">
                <a:solidFill>
                  <a:srgbClr val="FFCC00"/>
                </a:solidFill>
                <a:ea typeface="ＭＳ Ｐゴシック" panose="020B0600070205080204" pitchFamily="34" charset="-128"/>
              </a:rPr>
              <a:t> Back to Behavioral Science</a:t>
            </a:r>
            <a:endParaRPr lang="en-US" altLang="de-DE" b="1" smtClean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4850" y="2205038"/>
            <a:ext cx="6781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Fixing is Normal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Short-term Learning Effect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Long Term Costs</a:t>
            </a:r>
          </a:p>
          <a:p>
            <a:pPr>
              <a:lnSpc>
                <a:spcPct val="80000"/>
              </a:lnSpc>
            </a:pPr>
            <a:r>
              <a:rPr lang="en-US" altLang="de-DE" smtClean="0">
                <a:ea typeface="ＭＳ Ｐゴシック" panose="020B0600070205080204" pitchFamily="34" charset="-128"/>
              </a:rPr>
              <a:t>Solution Leads to Disorder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de-DE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Blush">
  <a:themeElements>
    <a:clrScheme name="">
      <a:dk1>
        <a:srgbClr val="000000"/>
      </a:dk1>
      <a:lt1>
        <a:srgbClr val="FFFFFF"/>
      </a:lt1>
      <a:dk2>
        <a:srgbClr val="6666FF"/>
      </a:dk2>
      <a:lt2>
        <a:srgbClr val="CCECFF"/>
      </a:lt2>
      <a:accent1>
        <a:srgbClr val="336699"/>
      </a:accent1>
      <a:accent2>
        <a:srgbClr val="0099FF"/>
      </a:accent2>
      <a:accent3>
        <a:srgbClr val="B8B8FF"/>
      </a:accent3>
      <a:accent4>
        <a:srgbClr val="DADADA"/>
      </a:accent4>
      <a:accent5>
        <a:srgbClr val="ADB8CA"/>
      </a:accent5>
      <a:accent6>
        <a:srgbClr val="008AE7"/>
      </a:accent6>
      <a:hlink>
        <a:srgbClr val="0000CC"/>
      </a:hlink>
      <a:folHlink>
        <a:srgbClr val="006699"/>
      </a:folHlink>
    </a:clrScheme>
    <a:fontScheme name="Blush">
      <a:majorFont>
        <a:latin typeface="AGaramond"/>
        <a:ea typeface=""/>
        <a:cs typeface=""/>
      </a:majorFont>
      <a:minorFont>
        <a:latin typeface="A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0</TotalTime>
  <Words>303</Words>
  <Application>Microsoft Office PowerPoint</Application>
  <PresentationFormat>35-mm-Dias</PresentationFormat>
  <Paragraphs>96</Paragraphs>
  <Slides>22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ＭＳ Ｐゴシック</vt:lpstr>
      <vt:lpstr>AGaramond</vt:lpstr>
      <vt:lpstr>Arial</vt:lpstr>
      <vt:lpstr>Times New Roman</vt:lpstr>
      <vt:lpstr>Blush</vt:lpstr>
      <vt:lpstr>ACT Loops</vt:lpstr>
      <vt:lpstr>Behavioral Health Applications</vt:lpstr>
      <vt:lpstr> Thanks to Newton</vt:lpstr>
      <vt:lpstr>PowerPoint-Präsentation</vt:lpstr>
      <vt:lpstr> Thanks to Newton</vt:lpstr>
      <vt:lpstr> The Dark Side</vt:lpstr>
      <vt:lpstr> Back to Behavioral Science</vt:lpstr>
      <vt:lpstr>PowerPoint-Präsentation</vt:lpstr>
      <vt:lpstr> Back to Behavioral Science</vt:lpstr>
      <vt:lpstr> Abnormal Thinking?</vt:lpstr>
      <vt:lpstr> Scientific Construct</vt:lpstr>
      <vt:lpstr>PowerPoint-Präsentation</vt:lpstr>
      <vt:lpstr> Scientific Construct</vt:lpstr>
      <vt:lpstr> Engine of the Epidemic</vt:lpstr>
      <vt:lpstr> It’s a Paradox</vt:lpstr>
      <vt:lpstr>PowerPoint-Präsentation</vt:lpstr>
      <vt:lpstr> It’s a Paradox</vt:lpstr>
      <vt:lpstr> Loops in Practice</vt:lpstr>
      <vt:lpstr>3 Golden Rules</vt:lpstr>
      <vt:lpstr>PowerPoint-Präsentation</vt:lpstr>
      <vt:lpstr> ORDER (Reverse Loop)</vt:lpstr>
      <vt:lpstr>Online</vt:lpstr>
    </vt:vector>
  </TitlesOfParts>
  <Company>University of Nevada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Suffering</dc:title>
  <dc:creator>Steven C. Hayes</dc:creator>
  <cp:lastModifiedBy>Klaus Ackermann</cp:lastModifiedBy>
  <cp:revision>591</cp:revision>
  <cp:lastPrinted>2000-04-01T17:55:06Z</cp:lastPrinted>
  <dcterms:created xsi:type="dcterms:W3CDTF">1998-11-01T07:46:06Z</dcterms:created>
  <dcterms:modified xsi:type="dcterms:W3CDTF">2015-07-17T09:38:12Z</dcterms:modified>
</cp:coreProperties>
</file>